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309" r:id="rId4"/>
    <p:sldId id="306" r:id="rId5"/>
    <p:sldId id="307" r:id="rId6"/>
    <p:sldId id="291" r:id="rId7"/>
    <p:sldId id="292" r:id="rId8"/>
    <p:sldId id="293" r:id="rId9"/>
    <p:sldId id="296" r:id="rId10"/>
    <p:sldId id="297" r:id="rId11"/>
    <p:sldId id="298" r:id="rId12"/>
    <p:sldId id="303" r:id="rId13"/>
    <p:sldId id="305" r:id="rId14"/>
    <p:sldId id="301" r:id="rId15"/>
    <p:sldId id="302" r:id="rId16"/>
    <p:sldId id="304" r:id="rId17"/>
    <p:sldId id="299" r:id="rId18"/>
    <p:sldId id="294" r:id="rId19"/>
    <p:sldId id="310" r:id="rId20"/>
    <p:sldId id="312" r:id="rId21"/>
    <p:sldId id="311" r:id="rId22"/>
    <p:sldId id="313" r:id="rId23"/>
    <p:sldId id="314" r:id="rId24"/>
    <p:sldId id="315" r:id="rId25"/>
    <p:sldId id="316" r:id="rId26"/>
    <p:sldId id="317" r:id="rId27"/>
    <p:sldId id="318" r:id="rId28"/>
    <p:sldId id="320" r:id="rId29"/>
    <p:sldId id="319" r:id="rId30"/>
    <p:sldId id="272" r:id="rId31"/>
    <p:sldId id="277" r:id="rId32"/>
    <p:sldId id="273" r:id="rId33"/>
    <p:sldId id="275" r:id="rId34"/>
    <p:sldId id="278" r:id="rId35"/>
    <p:sldId id="289" r:id="rId36"/>
    <p:sldId id="290" r:id="rId37"/>
    <p:sldId id="28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76" autoAdjust="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340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0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9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34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0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79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757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8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8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54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18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62647"/>
            <a:ext cx="9144000" cy="1853762"/>
          </a:xfrm>
        </p:spPr>
        <p:txBody>
          <a:bodyPr>
            <a:normAutofit/>
          </a:bodyPr>
          <a:lstStyle/>
          <a:p>
            <a:r>
              <a:rPr lang="en-US" altLang="zh-CN" b="1" i="1" dirty="0" smtClean="0"/>
              <a:t>Theory </a:t>
            </a:r>
            <a:r>
              <a:rPr lang="en-US" altLang="zh-CN" b="1" i="1" dirty="0"/>
              <a:t>of narrow-band mode-locking</a:t>
            </a:r>
            <a:endParaRPr lang="zh-CN" altLang="en-US" b="1" i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9292" y="4683387"/>
            <a:ext cx="2798725" cy="498213"/>
          </a:xfrm>
        </p:spPr>
        <p:txBody>
          <a:bodyPr/>
          <a:lstStyle/>
          <a:p>
            <a:r>
              <a:rPr lang="zh-CN" altLang="en-US" b="1" i="1" dirty="0"/>
              <a:t>厦门大学</a:t>
            </a:r>
            <a:r>
              <a:rPr lang="zh-CN" altLang="en-US" b="1" i="1" dirty="0" smtClean="0"/>
              <a:t>：罗塞雨</a:t>
            </a:r>
            <a:endParaRPr lang="en-US" altLang="zh-CN" b="1" i="1" dirty="0" smtClean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8490858" y="4683387"/>
            <a:ext cx="2798725" cy="49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i="1" dirty="0">
                <a:solidFill>
                  <a:srgbClr val="FF0000"/>
                </a:solidFill>
              </a:rPr>
              <a:t>导师</a:t>
            </a:r>
            <a:r>
              <a:rPr lang="zh-CN" altLang="en-US" b="1" i="1" dirty="0" smtClean="0">
                <a:solidFill>
                  <a:srgbClr val="FF0000"/>
                </a:solidFill>
              </a:rPr>
              <a:t>：蔡志平教授</a:t>
            </a:r>
            <a:endParaRPr lang="en-US" altLang="zh-CN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08140"/>
            <a:ext cx="9931693" cy="5873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617" y="226423"/>
            <a:ext cx="11306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u="sng" dirty="0" smtClean="0">
                <a:solidFill>
                  <a:srgbClr val="00B050"/>
                </a:solidFill>
              </a:rPr>
              <a:t>Graphical development of the Fourier transform of a sequence of equal distant impulse function</a:t>
            </a:r>
            <a:endParaRPr lang="zh-CN" altLang="en-US" sz="2000" b="1" i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44" y="119642"/>
            <a:ext cx="10217188" cy="66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1" y="1251157"/>
            <a:ext cx="5412110" cy="32050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47" y="1103374"/>
            <a:ext cx="4941256" cy="1339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31" y="3173399"/>
            <a:ext cx="5250309" cy="11996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78600" y="5082063"/>
            <a:ext cx="6141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B050"/>
                </a:solidFill>
              </a:rPr>
              <a:t>Fourier transform of a square wave function (</a:t>
            </a:r>
            <a:r>
              <a:rPr lang="en-US" altLang="zh-CN" sz="3600" dirty="0">
                <a:solidFill>
                  <a:srgbClr val="00B050"/>
                </a:solidFill>
              </a:rPr>
              <a:t>Fourier </a:t>
            </a:r>
            <a:r>
              <a:rPr lang="en-US" altLang="zh-CN" sz="3600" dirty="0" smtClean="0">
                <a:solidFill>
                  <a:srgbClr val="00B050"/>
                </a:solidFill>
              </a:rPr>
              <a:t>series)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77" y="665418"/>
            <a:ext cx="4253014" cy="52161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5432" y="6099512"/>
            <a:ext cx="578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Fourier transform of a pulse waveform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515545"/>
            <a:ext cx="11320056" cy="582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75898" y="2886226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Lorentzian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75898" y="468549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Gaussian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3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Frequency Convolution Theorem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55" y="3661037"/>
            <a:ext cx="6226080" cy="525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284" y="1400749"/>
            <a:ext cx="3669957" cy="53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Graphical derivation of the sampling theorem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7" y="1039700"/>
            <a:ext cx="4093026" cy="57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 The Discrete Fourier Transform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47891" y="1250061"/>
            <a:ext cx="5967381" cy="3909524"/>
            <a:chOff x="178443" y="2141317"/>
            <a:chExt cx="5967381" cy="390952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443" y="2141317"/>
              <a:ext cx="5967381" cy="390952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727048" y="4676172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aliasing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28483" y="1250061"/>
            <a:ext cx="5359848" cy="4685396"/>
            <a:chOff x="6434754" y="1690688"/>
            <a:chExt cx="5359848" cy="46853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4754" y="1690688"/>
              <a:ext cx="5359848" cy="468539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560688" y="283158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rippling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1965" y="5202841"/>
            <a:ext cx="58333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Note that sampling in the time/frequency domain resulted in a periodic function of frequency/time; </a:t>
            </a:r>
          </a:p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 time samples and N frequency values represent one period of the time and frequency domain waveforms, respectively.</a:t>
            </a:r>
            <a:endParaRPr lang="zh-CN" altLang="en-US" sz="2000" b="1" i="1" dirty="0">
              <a:solidFill>
                <a:srgbClr val="00B0F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75366" y="1274272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Time domain 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1128" y="131978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en-US" altLang="zh-CN" dirty="0" smtClean="0">
                <a:solidFill>
                  <a:srgbClr val="00B050"/>
                </a:solidFill>
              </a:rPr>
              <a:t>runcation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26460" y="3519221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Frequency domain </a:t>
            </a:r>
          </a:p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zh-CN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Mode-Locking Techniques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1809073"/>
            <a:ext cx="3169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2.1 </a:t>
            </a:r>
            <a:r>
              <a:rPr lang="en-US" altLang="zh-CN" sz="2000" b="1" dirty="0"/>
              <a:t>Passive Mode Locking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739302" y="2808982"/>
            <a:ext cx="1071339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 locking technique refers to those locking without any external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radio frequency (RF) signal for seeding. The pulses are formed passively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through the internal structure of the laser that gives more advantages (less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loss, high gain) to signal if it travels in the pulse form rather than in a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CW.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simplest method is to insert a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into the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cavity. The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is a nonlinear optical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component whose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absorption coefficient decreases when the optical intensity increases.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Thus, the pulse train with high peak intensity would pass through the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absorber with much less loss as compared to that in a CW laser with several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 as the energy available is concentrated in the periodic pulses, thus a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stable pulse train can be formed in the cavity.</a:t>
            </a:r>
            <a:endParaRPr lang="zh-CN" altLang="en-US" sz="21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5685" y="232441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2.1.1 Using </a:t>
            </a:r>
            <a:r>
              <a:rPr lang="en-US" altLang="zh-CN" b="1" i="1" dirty="0" err="1" smtClean="0"/>
              <a:t>saturable</a:t>
            </a:r>
            <a:r>
              <a:rPr lang="en-US" altLang="zh-CN" b="1" i="1" dirty="0" smtClean="0"/>
              <a:t> absorber 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92397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4" y="1167319"/>
            <a:ext cx="10334392" cy="360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91574" y="5421018"/>
            <a:ext cx="920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Schematic of a passive MLL integrated with a </a:t>
            </a:r>
            <a:r>
              <a:rPr lang="en-US" altLang="zh-CN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 the cavity</a:t>
            </a:r>
            <a:endParaRPr lang="zh-CN" alt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176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It should be emphasized that the </a:t>
            </a:r>
            <a:r>
              <a:rPr lang="en-US" altLang="zh-CN" dirty="0"/>
              <a:t>mode locking of lasers can be </a:t>
            </a:r>
            <a:r>
              <a:rPr lang="en-US" altLang="zh-CN" dirty="0" smtClean="0"/>
              <a:t>thought as </a:t>
            </a:r>
            <a:r>
              <a:rPr lang="en-US" altLang="zh-CN" dirty="0"/>
              <a:t>two types of balance: The balance between pulse </a:t>
            </a:r>
            <a:r>
              <a:rPr lang="en-US" altLang="zh-CN" dirty="0" smtClean="0"/>
              <a:t>broadening and </a:t>
            </a:r>
            <a:r>
              <a:rPr lang="en-US" altLang="zh-CN" dirty="0"/>
              <a:t>pulse shortening; the balance between the </a:t>
            </a:r>
            <a:r>
              <a:rPr lang="en-US" altLang="zh-CN" dirty="0" smtClean="0"/>
              <a:t>phase shift </a:t>
            </a:r>
            <a:r>
              <a:rPr lang="en-US" altLang="zh-CN" dirty="0"/>
              <a:t>by GVD and one by nonlinearity (self-phase modulation).</a:t>
            </a:r>
          </a:p>
          <a:p>
            <a:r>
              <a:rPr lang="en-US" altLang="zh-CN" dirty="0"/>
              <a:t>If the former balance is not obtained, the </a:t>
            </a:r>
            <a:r>
              <a:rPr lang="en-US" altLang="zh-CN" dirty="0" smtClean="0"/>
              <a:t>mode locking</a:t>
            </a:r>
            <a:r>
              <a:rPr lang="en-US" altLang="zh-CN" dirty="0"/>
              <a:t> </a:t>
            </a:r>
            <a:r>
              <a:rPr lang="en-US" altLang="zh-CN" dirty="0" smtClean="0"/>
              <a:t>pulses </a:t>
            </a:r>
            <a:r>
              <a:rPr lang="en-US" altLang="zh-CN" dirty="0"/>
              <a:t>will not occur; if only the former balance </a:t>
            </a:r>
            <a:r>
              <a:rPr lang="en-US" altLang="zh-CN" dirty="0" smtClean="0"/>
              <a:t>is obtained</a:t>
            </a:r>
            <a:r>
              <a:rPr lang="en-US" altLang="zh-CN" dirty="0"/>
              <a:t>, the </a:t>
            </a:r>
            <a:r>
              <a:rPr lang="en-US" altLang="zh-CN" dirty="0" smtClean="0"/>
              <a:t>mode-locking </a:t>
            </a:r>
            <a:r>
              <a:rPr lang="en-US" altLang="zh-CN" dirty="0"/>
              <a:t>pulses can occur but will </a:t>
            </a:r>
            <a:r>
              <a:rPr lang="en-US" altLang="zh-CN" dirty="0" smtClean="0"/>
              <a:t>be unstable</a:t>
            </a:r>
            <a:r>
              <a:rPr lang="en-US" altLang="zh-CN" dirty="0"/>
              <a:t>; if both balances are obtained, the stable </a:t>
            </a:r>
            <a:r>
              <a:rPr lang="en-US" altLang="zh-CN" dirty="0" smtClean="0"/>
              <a:t>mode locking pulse </a:t>
            </a:r>
            <a:r>
              <a:rPr lang="en-US" altLang="zh-CN" dirty="0"/>
              <a:t>will occur.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97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6579" y="1928388"/>
            <a:ext cx="105188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Instead of using the </a:t>
            </a:r>
            <a:r>
              <a:rPr lang="en-US" altLang="zh-CN" sz="2000" b="1" i="1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absorber, a nonlinear polarization rotation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(NPR) technique can be used for passive mode </a:t>
            </a:r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locking, as shown in the </a:t>
            </a:r>
          </a:p>
          <a:p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Figure below. In this system, </a:t>
            </a:r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nonlinear phase shift is imposed on the signal</a:t>
            </a:r>
          </a:p>
          <a:p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</a:t>
            </a:r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high peak power and thus rotates its polarization state to align with the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analyzer axis. The signal thus passes through the analyzer with minimum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loss. On the other hand, the CW signal with a low average power experiences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zero nonlinear phase shift and thus its polarization state is not rotated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align with the analyzer axis. It is then blocked by the analyzer. 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Therefore,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pulses with high peak power are formed in the cavity instead of the CW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a low average power.</a:t>
            </a:r>
            <a:endParaRPr lang="zh-CN" altLang="en-US" sz="2000" b="1" i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2962" y="1021404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2.1.2 Using polarization rotation technique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58629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280004"/>
            <a:ext cx="11225233" cy="54030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6887" y="6191815"/>
            <a:ext cx="5160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>
                <a:solidFill>
                  <a:srgbClr val="FF0000"/>
                </a:solidFill>
                <a:latin typeface="PalatinoLTStd-Roman"/>
              </a:rPr>
              <a:t>Schematic of an NPR passive MLFL</a:t>
            </a:r>
            <a:endParaRPr lang="zh-CN" altLang="en-US" sz="24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7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3779" y="2183622"/>
            <a:ext cx="96044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passive mode-locked laser (MLL) has the potential to produce a very</a:t>
            </a:r>
          </a:p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short laser pulse, down to femtoseconds. The shortest pulse generated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 the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communication wavelength window to date is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5 fs</a:t>
            </a:r>
            <a:r>
              <a:rPr lang="en-US" altLang="zh-CN" sz="21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?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Moreover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mode-locking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a self-locking phenomenon, it means that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 is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formed without any external modulating signal. </a:t>
            </a:r>
            <a:endParaRPr lang="en-US" altLang="zh-CN" sz="2100" b="1" i="1" u="sng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LTStd-Roman"/>
            </a:endParaRP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However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spacing between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two pulses is varied from pulse to pulse since there is no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control mechanism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force the pulses to be equally spaced. This is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disadvantage that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makes passive MLLs not suitable for high-speed optical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transmission systems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in which precise timing from pulse to pulse is required.</a:t>
            </a:r>
            <a:endParaRPr lang="zh-CN" altLang="en-US" sz="21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3779" y="1167320"/>
            <a:ext cx="572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2.1.3 Advantages and Disadvantages of Passive MML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7778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3736" y="776318"/>
            <a:ext cx="591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OptimaLTStd-Bold"/>
              </a:rPr>
              <a:t>2.2.1 </a:t>
            </a:r>
            <a:r>
              <a:rPr lang="en-US" altLang="zh-CN" b="1" dirty="0">
                <a:latin typeface="OptimaLTStd-Bold"/>
              </a:rPr>
              <a:t>Active Mode Locking by Amplitude Modulation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85217" y="1537970"/>
            <a:ext cx="1042156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 actively MLLs, mode locking can be induced either by amplitude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modulation (AM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), phase modulation (PM), or frequency modulation (FM).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When amplitude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modulated by an external RF signal with a frequency of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oscillating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 at the optical frequency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shades its energy to the two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side bands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located at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+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and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-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as shown in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Figure below.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If the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modulating frequency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chosen so that 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=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R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the side bands are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coincident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adjacent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 of the laser and hence the energy from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mode is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transferred to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its adjacent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+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1)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and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−1)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modes. In other words, the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energies of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modes in the laser are transferred from one to the other. This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causes the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phase of the modes locked together and hence a mode-locked pulse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train is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formed.</a:t>
            </a:r>
            <a:endParaRPr lang="zh-CN" altLang="en-US" sz="23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2104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327391"/>
            <a:ext cx="8474174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240" y="555119"/>
            <a:ext cx="10383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In actively MLLs, mode locking is induced by modulating the gain or loss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of the cavity with an external signal at the fundamental frequency </a:t>
            </a:r>
            <a:r>
              <a:rPr lang="en-US" altLang="zh-CN" b="1" i="1" dirty="0" err="1">
                <a:solidFill>
                  <a:srgbClr val="0070C0"/>
                </a:solidFill>
                <a:latin typeface="PalatinoLTStd-Italic"/>
              </a:rPr>
              <a:t>f</a:t>
            </a:r>
            <a:r>
              <a:rPr lang="en-US" altLang="zh-CN" sz="800" b="1" i="1" dirty="0" err="1">
                <a:solidFill>
                  <a:srgbClr val="0070C0"/>
                </a:solidFill>
                <a:latin typeface="PalatinoLTStd-Italic"/>
              </a:rPr>
              <a:t>R</a:t>
            </a:r>
            <a:r>
              <a:rPr lang="en-US" altLang="zh-CN" b="1" i="1" dirty="0" err="1">
                <a:solidFill>
                  <a:srgbClr val="0070C0"/>
                </a:solidFill>
                <a:latin typeface="PalatinoLTStd-Roman"/>
              </a:rPr>
              <a:t>.</a:t>
            </a:r>
            <a:endParaRPr lang="en-US" altLang="zh-CN" b="1" i="1" dirty="0">
              <a:solidFill>
                <a:srgbClr val="0070C0"/>
              </a:solidFill>
              <a:latin typeface="PalatinoLTStd-Roman"/>
            </a:endParaRP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A common method of active mode locking is inserting an acousto-optic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modulator (AOM) into the cavity, as shown in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the Figure below.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This is the first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method used in the experiment for the observation of mode-locked pulses in a helium–neon laser. The AOM is used to deflect light energy from the cavity by varying the refractive index of the medium in a standing wave profile. Thus, the </a:t>
            </a:r>
            <a:r>
              <a:rPr lang="en-US" altLang="zh-CN" b="1" i="1" dirty="0" err="1">
                <a:solidFill>
                  <a:srgbClr val="0070C0"/>
                </a:solidFill>
                <a:latin typeface="PalatinoLTStd-Roman"/>
              </a:rPr>
              <a:t>undeflected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 beam is amplitude modulated. </a:t>
            </a:r>
            <a:endParaRPr lang="zh-CN" altLang="en-US" b="1" i="1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1" y="3105595"/>
            <a:ext cx="5669278" cy="15612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04240" y="4937879"/>
            <a:ext cx="10383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AOM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is widely used in several MLLs as it offers a very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low insertion loss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. However, the operating frequency of the AOM is limited and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far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below the pulse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rate required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for modern optical communication, typically, from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 few hundred megahertz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to a few gigahertz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depending on the acoustic velocity of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the acousto-optic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material. </a:t>
            </a:r>
            <a:endParaRPr lang="zh-CN" alt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96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0860" y="1505080"/>
            <a:ext cx="10110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Due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to the limited bandwidth of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AOMs,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they are normally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replaced by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LiNbO</a:t>
            </a:r>
            <a:r>
              <a:rPr lang="en-US" altLang="zh-CN" sz="800" b="1" i="1" dirty="0">
                <a:solidFill>
                  <a:srgbClr val="FF0000"/>
                </a:solidFill>
                <a:latin typeface="PalatinoLTStd-Roman"/>
              </a:rPr>
              <a:t>3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(</a:t>
            </a:r>
            <a:r>
              <a:rPr lang="zh-CN" altLang="en-US" b="1" i="1" dirty="0">
                <a:solidFill>
                  <a:srgbClr val="FF0000"/>
                </a:solidFill>
                <a:latin typeface="PalatinoLTStd-Roman"/>
              </a:rPr>
              <a:t>铌酸锂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)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intensity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or phase modulators whose bandwidth may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reach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40 GHz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or higher in high repetition rate actively MLLs. </a:t>
            </a:r>
            <a:endParaRPr lang="en-US" altLang="zh-CN" b="1" i="1" dirty="0" smtClean="0">
              <a:solidFill>
                <a:srgbClr val="00B050"/>
              </a:solidFill>
              <a:latin typeface="PalatinoLTStd-Roman"/>
            </a:endParaRPr>
          </a:p>
          <a:p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addition,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all-fiber cavity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is also used in those lasers to take advantage of fiber lasers such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as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low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threshold, single mode, and high beam quality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. Moreover, high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optical intensity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in a small cross section of the fiber enables one to obtain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nonlinear effects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for short pulses with even a low pump power.</a:t>
            </a:r>
          </a:p>
          <a:p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Another method of mode locking is to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modulate the gain of the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amplifying medium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as in Refs. [?,?].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In those experiments, the gain of the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semiconductor amplifier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is modulated by an external modulating signal. The </a:t>
            </a:r>
            <a:r>
              <a:rPr lang="en-US" altLang="zh-CN" b="1" i="1" dirty="0" err="1" smtClean="0">
                <a:solidFill>
                  <a:srgbClr val="00B050"/>
                </a:solidFill>
                <a:latin typeface="PalatinoLTStd-Roman"/>
              </a:rPr>
              <a:t>lightwaves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 therefore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experience a periodical gain and form the mode-locked pulses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 the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cavity. A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semiconductor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 laser has the potential to generate very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short pulses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due to its wide spectral gain region.</a:t>
            </a:r>
            <a:endParaRPr lang="zh-CN" alt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0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47864" y="739301"/>
            <a:ext cx="773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OptimaLTStd-Bold"/>
              </a:rPr>
              <a:t>2.2.2 Stimulation of </a:t>
            </a:r>
            <a:r>
              <a:rPr lang="en-US" altLang="zh-CN" b="1" dirty="0">
                <a:latin typeface="OptimaLTStd-Bold"/>
              </a:rPr>
              <a:t>Active Mode Locking by Amplitude Modulation</a:t>
            </a:r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1" y="1593947"/>
            <a:ext cx="5334462" cy="40008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08428" y="5895442"/>
            <a:ext cx="184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Pulse generation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37" y="1428576"/>
            <a:ext cx="5334462" cy="40008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622447" y="5895442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</a:t>
            </a:r>
          </a:p>
        </p:txBody>
      </p:sp>
    </p:spTree>
    <p:extLst>
      <p:ext uri="{BB962C8B-B14F-4D97-AF65-F5344CB8AC3E}">
        <p14:creationId xmlns:p14="http://schemas.microsoft.com/office/powerpoint/2010/main" val="2611560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9" y="1156202"/>
            <a:ext cx="5334462" cy="4000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26" y="1156202"/>
            <a:ext cx="5334462" cy="40008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964794" y="5559517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 without AM</a:t>
            </a:r>
          </a:p>
        </p:txBody>
      </p:sp>
      <p:sp>
        <p:nvSpPr>
          <p:cNvPr id="8" name="矩形 7"/>
          <p:cNvSpPr/>
          <p:nvPr/>
        </p:nvSpPr>
        <p:spPr>
          <a:xfrm>
            <a:off x="1783663" y="5559517"/>
            <a:ext cx="306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Pulse generation without AM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427" y="585636"/>
            <a:ext cx="459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Without AM, mode locking will not be stable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9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3" y="1214568"/>
            <a:ext cx="5334462" cy="40008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11" y="1214568"/>
            <a:ext cx="5334462" cy="40008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0572" y="5763798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Pulse generation without frequency filter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250614" y="5763798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 without frequency filter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76337" y="481519"/>
            <a:ext cx="825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 smtClean="0">
                <a:solidFill>
                  <a:srgbClr val="FF0000"/>
                </a:solidFill>
              </a:rPr>
              <a:t>In a mode-locked </a:t>
            </a:r>
            <a:r>
              <a:rPr lang="sv-SE" altLang="zh-CN" dirty="0">
                <a:solidFill>
                  <a:srgbClr val="FF0000"/>
                </a:solidFill>
              </a:rPr>
              <a:t>fiber ring laser (MLFRL</a:t>
            </a:r>
            <a:r>
              <a:rPr lang="sv-SE" altLang="zh-CN" dirty="0" smtClean="0">
                <a:solidFill>
                  <a:srgbClr val="FF0000"/>
                </a:solidFill>
              </a:rPr>
              <a:t>),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00B050"/>
                </a:solidFill>
              </a:rPr>
              <a:t>Without frequency filter, high frequency noise would deform the laser pulses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7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5328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Basically, Stark effect makes multiple longitudinal </a:t>
            </a:r>
            <a:r>
              <a:rPr lang="en-US" altLang="zh-CN" sz="2200" dirty="0"/>
              <a:t>modes oscillating simultaneously </a:t>
            </a:r>
            <a:r>
              <a:rPr lang="en-US" altLang="zh-CN" sz="2200" dirty="0" smtClean="0"/>
              <a:t>become possible. </a:t>
            </a:r>
          </a:p>
          <a:p>
            <a:r>
              <a:rPr lang="en-US" altLang="zh-CN" sz="2200" dirty="0" smtClean="0"/>
              <a:t>What</a:t>
            </a:r>
            <a:r>
              <a:rPr lang="zh-CN" altLang="en-US" sz="2200" dirty="0" smtClean="0"/>
              <a:t>’</a:t>
            </a:r>
            <a:r>
              <a:rPr lang="en-US" altLang="zh-CN" sz="2200" dirty="0" smtClean="0"/>
              <a:t>s more</a:t>
            </a:r>
            <a:r>
              <a:rPr lang="zh-CN" altLang="en-US" sz="2200" dirty="0" smtClean="0"/>
              <a:t>，</a:t>
            </a:r>
            <a:r>
              <a:rPr lang="en-US" altLang="zh-CN" sz="2200" dirty="0"/>
              <a:t> gain-line splitting (Stark splitting) induced by </a:t>
            </a:r>
            <a:r>
              <a:rPr lang="en-US" altLang="zh-CN" sz="2200" dirty="0" smtClean="0"/>
              <a:t>an intra-cavity </a:t>
            </a:r>
            <a:r>
              <a:rPr lang="en-US" altLang="zh-CN" sz="2200" dirty="0"/>
              <a:t>laser field can form a dip or dips in gain-line </a:t>
            </a:r>
            <a:r>
              <a:rPr lang="en-US" altLang="zh-CN" sz="2200" dirty="0" smtClean="0"/>
              <a:t>shape, with which </a:t>
            </a:r>
            <a:r>
              <a:rPr lang="en-US" altLang="zh-CN" sz="2200" dirty="0"/>
              <a:t>a balance between pulse broadening and pulse </a:t>
            </a:r>
            <a:r>
              <a:rPr lang="en-US" altLang="zh-CN" sz="2200" dirty="0" smtClean="0"/>
              <a:t>shortening can be achieved. That is to say, the first balance is obtained and the </a:t>
            </a:r>
            <a:r>
              <a:rPr lang="en-US" altLang="zh-CN" sz="2200" dirty="0"/>
              <a:t>gain medium with </a:t>
            </a:r>
            <a:r>
              <a:rPr lang="en-US" altLang="zh-CN" sz="2200" dirty="0" smtClean="0"/>
              <a:t>such a </a:t>
            </a:r>
            <a:r>
              <a:rPr lang="en-US" altLang="zh-CN" sz="2200" dirty="0"/>
              <a:t>gain-line shape can produce short </a:t>
            </a:r>
            <a:r>
              <a:rPr lang="en-US" altLang="zh-CN" sz="2200" dirty="0" smtClean="0"/>
              <a:t>pulses</a:t>
            </a:r>
            <a:r>
              <a:rPr lang="en-US" altLang="zh-CN" sz="2200" dirty="0"/>
              <a:t>. </a:t>
            </a:r>
            <a:r>
              <a:rPr lang="en-US" altLang="zh-CN" sz="2200" dirty="0" smtClean="0"/>
              <a:t>[1986, J</a:t>
            </a:r>
            <a:r>
              <a:rPr lang="en-US" altLang="zh-CN" sz="2200" dirty="0"/>
              <a:t>. J. </a:t>
            </a:r>
            <a:r>
              <a:rPr lang="en-US" altLang="zh-CN" sz="2200" dirty="0" smtClean="0"/>
              <a:t>Sanchez-Mondragon]</a:t>
            </a:r>
          </a:p>
          <a:p>
            <a:r>
              <a:rPr lang="en-US" altLang="zh-CN" sz="2200" dirty="0"/>
              <a:t>Since the </a:t>
            </a:r>
            <a:r>
              <a:rPr lang="en-US" altLang="zh-CN" sz="2200" dirty="0" smtClean="0"/>
              <a:t>Stark splitting </a:t>
            </a:r>
            <a:r>
              <a:rPr lang="en-US" altLang="zh-CN" sz="2200" dirty="0"/>
              <a:t>is symmetric, there is no additional </a:t>
            </a:r>
            <a:r>
              <a:rPr lang="en-US" altLang="zh-CN" sz="2200" dirty="0" smtClean="0"/>
              <a:t>group-velocity dispersion </a:t>
            </a:r>
            <a:r>
              <a:rPr lang="en-US" altLang="zh-CN" sz="2200" dirty="0"/>
              <a:t>(GVD). The SML pulses without </a:t>
            </a:r>
            <a:r>
              <a:rPr lang="en-US" altLang="zh-CN" sz="2200" dirty="0" smtClean="0"/>
              <a:t>dispersion compensation </a:t>
            </a:r>
            <a:r>
              <a:rPr lang="en-US" altLang="zh-CN" sz="2200" dirty="0"/>
              <a:t>will occur in those lasers whose gain </a:t>
            </a:r>
            <a:r>
              <a:rPr lang="en-US" altLang="zh-CN" sz="2200" dirty="0" smtClean="0"/>
              <a:t>media have </a:t>
            </a:r>
            <a:r>
              <a:rPr lang="en-US" altLang="zh-CN" sz="2200" dirty="0"/>
              <a:t>a dip in the gain-line shape, if the nonlinearity </a:t>
            </a:r>
            <a:r>
              <a:rPr lang="en-US" altLang="zh-CN" sz="2200" dirty="0" smtClean="0"/>
              <a:t>and GVD </a:t>
            </a:r>
            <a:r>
              <a:rPr lang="en-US" altLang="zh-CN" sz="2200" dirty="0"/>
              <a:t>of the host materials can be neglected</a:t>
            </a:r>
            <a:r>
              <a:rPr lang="en-US" altLang="zh-CN" sz="2200" dirty="0" smtClean="0"/>
              <a:t>.</a:t>
            </a:r>
          </a:p>
          <a:p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526915" y="5707632"/>
            <a:ext cx="11156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[</a:t>
            </a:r>
            <a:r>
              <a:rPr lang="en-US" altLang="zh-CN" dirty="0">
                <a:solidFill>
                  <a:srgbClr val="00B050"/>
                </a:solidFill>
              </a:rPr>
              <a:t>1986, J. J. Sanchez-Mondragon</a:t>
            </a:r>
            <a:r>
              <a:rPr lang="en-US" altLang="zh-CN" dirty="0" smtClean="0">
                <a:solidFill>
                  <a:srgbClr val="00B050"/>
                </a:solidFill>
              </a:rPr>
              <a:t>]. “Pulse </a:t>
            </a:r>
            <a:r>
              <a:rPr lang="en-US" altLang="zh-CN" dirty="0">
                <a:solidFill>
                  <a:srgbClr val="00B050"/>
                </a:solidFill>
              </a:rPr>
              <a:t>compression caused by a spectral hole in an </a:t>
            </a:r>
            <a:r>
              <a:rPr lang="en-US" altLang="zh-CN" dirty="0" err="1" smtClean="0">
                <a:solidFill>
                  <a:srgbClr val="00B050"/>
                </a:solidFill>
              </a:rPr>
              <a:t>inhomogeneously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broadened line of an </a:t>
            </a:r>
            <a:r>
              <a:rPr lang="en-US" altLang="zh-CN" dirty="0" smtClean="0">
                <a:solidFill>
                  <a:srgbClr val="00B050"/>
                </a:solidFill>
              </a:rPr>
              <a:t>amplifier”, </a:t>
            </a:r>
            <a:r>
              <a:rPr lang="es-ES" altLang="zh-CN" dirty="0">
                <a:solidFill>
                  <a:srgbClr val="00B050"/>
                </a:solidFill>
              </a:rPr>
              <a:t>Centro de Investigaciones en Optica, </a:t>
            </a:r>
            <a:r>
              <a:rPr lang="es-ES" altLang="zh-CN" i="1" dirty="0">
                <a:solidFill>
                  <a:srgbClr val="00B050"/>
                </a:solidFill>
              </a:rPr>
              <a:t>A. </a:t>
            </a:r>
            <a:r>
              <a:rPr lang="es-ES" altLang="zh-CN" dirty="0">
                <a:solidFill>
                  <a:srgbClr val="00B050"/>
                </a:solidFill>
              </a:rPr>
              <a:t>C., Apdo. </a:t>
            </a:r>
            <a:r>
              <a:rPr lang="es-ES" altLang="zh-CN" i="1" dirty="0">
                <a:solidFill>
                  <a:srgbClr val="00B050"/>
                </a:solidFill>
              </a:rPr>
              <a:t>Postal </a:t>
            </a:r>
            <a:r>
              <a:rPr lang="es-ES" altLang="zh-CN" dirty="0">
                <a:solidFill>
                  <a:srgbClr val="00B050"/>
                </a:solidFill>
              </a:rPr>
              <a:t>948, Leon, Gto. </a:t>
            </a:r>
            <a:r>
              <a:rPr lang="es-ES" altLang="zh-CN" i="1" dirty="0">
                <a:solidFill>
                  <a:srgbClr val="00B050"/>
                </a:solidFill>
              </a:rPr>
              <a:t>37000, </a:t>
            </a:r>
            <a:r>
              <a:rPr lang="es-ES" altLang="zh-CN" dirty="0">
                <a:solidFill>
                  <a:srgbClr val="00B050"/>
                </a:solidFill>
              </a:rPr>
              <a:t>Mexico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35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138" y="343925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Self-Mode-Locking</a:t>
            </a:r>
            <a:endParaRPr lang="zh-CN" altLang="en-US" sz="36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2732" y="1328931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0070C0"/>
                </a:solidFill>
              </a:rPr>
              <a:t>0.3 m cavity</a:t>
            </a:r>
            <a:endParaRPr lang="zh-CN" altLang="en-US" sz="2800" b="1" i="1" u="sng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45" y="2155547"/>
            <a:ext cx="7612008" cy="42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65" y="200880"/>
            <a:ext cx="6157364" cy="3458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0" y="85310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Kerr mode-locking</a:t>
            </a:r>
            <a:endParaRPr lang="zh-CN" altLang="en-US" sz="24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296" y="2050595"/>
            <a:ext cx="2131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0070C0"/>
                </a:solidFill>
              </a:rPr>
              <a:t>1.8 m cavity</a:t>
            </a:r>
            <a:endParaRPr lang="zh-CN" altLang="en-US" sz="3200" b="1" i="1" u="sng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193" y="651686"/>
            <a:ext cx="1435772" cy="25568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01" y="4416559"/>
            <a:ext cx="2255520" cy="1700946"/>
          </a:xfrm>
          <a:prstGeom prst="rect">
            <a:avLst/>
          </a:prstGeom>
        </p:spPr>
      </p:pic>
      <p:pic>
        <p:nvPicPr>
          <p:cNvPr id="9" name="图片 8" descr="E:\experimental-setup-Maya\mode-lock\images\OK\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23" y="3920247"/>
            <a:ext cx="7354432" cy="2695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2" y="1515591"/>
            <a:ext cx="7040436" cy="3953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79" y="1766805"/>
            <a:ext cx="4237882" cy="34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917262"/>
            <a:ext cx="6665626" cy="37430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4675" y="584616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 Self-mode-locking</a:t>
            </a:r>
            <a:endParaRPr lang="zh-CN" altLang="en-US" sz="2800" b="1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77" y="1687869"/>
            <a:ext cx="5656288" cy="44716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81" y="400257"/>
            <a:ext cx="2520144" cy="14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93191"/>
            <a:ext cx="5206584" cy="2923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93191"/>
            <a:ext cx="4872827" cy="29236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600014"/>
            <a:ext cx="4116464" cy="30873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600014"/>
            <a:ext cx="5498016" cy="30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article-self-mode-locking-Pr-YLF\Graphics\sequence\total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5" y="768485"/>
            <a:ext cx="11964270" cy="53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2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:\Saiyu\article-self-mode-locking-Pr-YLF\Graphics\frequency analysis\frequency analysis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408" y="525293"/>
            <a:ext cx="8407184" cy="580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4435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2300" y="91440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谢谢！</a:t>
            </a:r>
            <a:endParaRPr lang="zh-CN" altLang="en-US" sz="96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7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Narrow gain width makes mode-locking easier (so it can start mode-locking by itself): stronger intra-cavity laser field owing to larger gain can generate frequency shift of the Stark splitting, which is beneficial to mode-locking.</a:t>
            </a:r>
          </a:p>
          <a:p>
            <a:r>
              <a:rPr lang="en-US" altLang="zh-CN" dirty="0" smtClean="0"/>
              <a:t>Since the gain width is small, the allowed oscillation frequencies are limited, which means less longitudinal laser modes would anticipate in mode-locking, leading to a possibly less stable mode-locking state with a larger pulse width in the time domain compared with that of large gain width laser gain material.</a:t>
            </a:r>
          </a:p>
        </p:txBody>
      </p:sp>
    </p:spTree>
    <p:extLst>
      <p:ext uri="{BB962C8B-B14F-4D97-AF65-F5344CB8AC3E}">
        <p14:creationId xmlns:p14="http://schemas.microsoft.com/office/powerpoint/2010/main" val="202051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By </a:t>
            </a:r>
            <a:r>
              <a:rPr lang="en-US" altLang="zh-CN" dirty="0"/>
              <a:t>increasing the laser cavity </a:t>
            </a:r>
            <a:r>
              <a:rPr lang="en-US" altLang="zh-CN" dirty="0" smtClean="0"/>
              <a:t>length, thus </a:t>
            </a:r>
            <a:r>
              <a:rPr lang="en-US" altLang="zh-CN" dirty="0"/>
              <a:t>reducing the fundamental frequency of the </a:t>
            </a:r>
            <a:r>
              <a:rPr lang="en-US" altLang="zh-CN" dirty="0" smtClean="0"/>
              <a:t>cavity, more stable mode-locking lasers could be attained with shorter pulse </a:t>
            </a:r>
            <a:r>
              <a:rPr lang="en-US" altLang="zh-CN" dirty="0"/>
              <a:t>width in the time </a:t>
            </a:r>
            <a:r>
              <a:rPr lang="en-US" altLang="zh-CN" dirty="0" smtClean="0"/>
              <a:t>domain.</a:t>
            </a:r>
          </a:p>
          <a:p>
            <a:r>
              <a:rPr lang="en-US" altLang="zh-CN" dirty="0" smtClean="0"/>
              <a:t>The above statement is true on condition that the pulses would be sustained in the extended long laser cavity. Fortunately, that is true for our </a:t>
            </a:r>
            <a:r>
              <a:rPr lang="en-US" altLang="zh-CN" dirty="0" err="1" smtClean="0"/>
              <a:t>Pr:YLF</a:t>
            </a:r>
            <a:r>
              <a:rPr lang="en-US" altLang="zh-CN" dirty="0" smtClean="0"/>
              <a:t> solid-state laser. The extended laser cavity is in the air, there should be no phase shift </a:t>
            </a:r>
            <a:r>
              <a:rPr lang="en-US" altLang="zh-CN" dirty="0"/>
              <a:t>by GVD </a:t>
            </a:r>
            <a:r>
              <a:rPr lang="en-US" altLang="zh-CN" dirty="0" smtClean="0"/>
              <a:t>or by </a:t>
            </a:r>
            <a:r>
              <a:rPr lang="en-US" altLang="zh-CN" dirty="0"/>
              <a:t>nonlinearity (self-phase modulation).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15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Mode-Locking Theory 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8876" y="1715099"/>
            <a:ext cx="5445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</a:rPr>
              <a:t>a laser can oscillate at a number of resonant frequencies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whose spacing </a:t>
            </a:r>
            <a:r>
              <a:rPr lang="en-US" altLang="zh-CN" sz="2000" b="1" i="1" dirty="0">
                <a:solidFill>
                  <a:srgbClr val="FF0000"/>
                </a:solidFill>
              </a:rPr>
              <a:t>is equal to the fundamental frequency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ω</a:t>
            </a:r>
            <a:r>
              <a:rPr lang="en-US" altLang="zh-CN" sz="2000" b="1" i="1" baseline="-25000" dirty="0" err="1">
                <a:solidFill>
                  <a:srgbClr val="FF0000"/>
                </a:solidFill>
              </a:rPr>
              <a:t>R</a:t>
            </a:r>
            <a:r>
              <a:rPr lang="en-US" altLang="zh-CN" sz="2000" b="1" i="1" dirty="0">
                <a:solidFill>
                  <a:srgbClr val="FF0000"/>
                </a:solidFill>
              </a:rPr>
              <a:t> of the cavity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: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369309"/>
              </p:ext>
            </p:extLst>
          </p:nvPr>
        </p:nvGraphicFramePr>
        <p:xfrm>
          <a:off x="158876" y="2691858"/>
          <a:ext cx="4169924" cy="116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" name="公式" r:id="rId3" imgW="1460160" imgH="406080" progId="Equation.3">
                  <p:embed/>
                </p:oleObj>
              </mc:Choice>
              <mc:Fallback>
                <p:oleObj name="公式" r:id="rId3" imgW="1460160" imgH="406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76" y="2691858"/>
                        <a:ext cx="4169924" cy="1160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58876" y="3968930"/>
            <a:ext cx="5317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solidFill>
                  <a:srgbClr val="0070C0"/>
                </a:solidFill>
              </a:rPr>
              <a:t>The output electric field of the generated </a:t>
            </a:r>
            <a:r>
              <a:rPr lang="en-US" altLang="zh-CN" sz="2000" b="1" u="sng" dirty="0" err="1">
                <a:solidFill>
                  <a:srgbClr val="0070C0"/>
                </a:solidFill>
              </a:rPr>
              <a:t>lightwave</a:t>
            </a:r>
            <a:r>
              <a:rPr lang="en-US" altLang="zh-CN" sz="2000" b="1" u="sng" dirty="0">
                <a:solidFill>
                  <a:srgbClr val="0070C0"/>
                </a:solidFill>
              </a:rPr>
              <a:t> in the temporal </a:t>
            </a:r>
            <a:r>
              <a:rPr lang="en-US" altLang="zh-CN" sz="2000" b="1" u="sng" dirty="0" smtClean="0">
                <a:solidFill>
                  <a:srgbClr val="0070C0"/>
                </a:solidFill>
              </a:rPr>
              <a:t>domain is </a:t>
            </a:r>
            <a:r>
              <a:rPr lang="en-US" altLang="zh-CN" sz="2000" b="1" u="sng" dirty="0">
                <a:solidFill>
                  <a:srgbClr val="0070C0"/>
                </a:solidFill>
              </a:rPr>
              <a:t>the summation of all the oscillating modes given as</a:t>
            </a:r>
            <a:endParaRPr lang="zh-CN" altLang="en-US" sz="20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209669"/>
              </p:ext>
            </p:extLst>
          </p:nvPr>
        </p:nvGraphicFramePr>
        <p:xfrm>
          <a:off x="158876" y="5515668"/>
          <a:ext cx="4678362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" name="公式" r:id="rId5" imgW="1638000" imgH="368280" progId="Equation.3">
                  <p:embed/>
                </p:oleObj>
              </mc:Choice>
              <mc:Fallback>
                <p:oleObj name="公式" r:id="rId5" imgW="1638000" imgH="36828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76" y="5515668"/>
                        <a:ext cx="4678362" cy="1052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405" y="2730762"/>
            <a:ext cx="6756344" cy="30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3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6433" y="467806"/>
            <a:ext cx="52943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modes are forced to lock together, that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 all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modes are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either in phase or different in a multiple number of 2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en-US" altLang="zh-CN" sz="2000" b="1" i="1" baseline="-25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altLang="zh-CN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constants. The simplest case is when </a:t>
            </a:r>
            <a:r>
              <a:rPr lang="en-US" altLang="zh-CN" sz="20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</a:t>
            </a:r>
            <a:r>
              <a:rPr lang="en-US" altLang="zh-CN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304902"/>
              </p:ext>
            </p:extLst>
          </p:nvPr>
        </p:nvGraphicFramePr>
        <p:xfrm>
          <a:off x="246434" y="2483605"/>
          <a:ext cx="4133850" cy="9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" name="公式" r:id="rId3" imgW="1854000" imgH="444240" progId="Equation.3">
                  <p:embed/>
                </p:oleObj>
              </mc:Choice>
              <mc:Fallback>
                <p:oleObj name="公式" r:id="rId3" imgW="1854000" imgH="444240" progId="Equation.3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434" y="2483605"/>
                        <a:ext cx="4133850" cy="9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46433" y="3759023"/>
            <a:ext cx="5599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an oscillation at frequency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000" b="1" baseline="-25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modulated with the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envelope function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average power is thus given by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287811"/>
              </p:ext>
            </p:extLst>
          </p:nvPr>
        </p:nvGraphicFramePr>
        <p:xfrm>
          <a:off x="246433" y="4997860"/>
          <a:ext cx="3800273" cy="120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" name="公式" r:id="rId5" imgW="1447560" imgH="457200" progId="Equation.3">
                  <p:embed/>
                </p:oleObj>
              </mc:Choice>
              <mc:Fallback>
                <p:oleObj name="公式" r:id="rId5" imgW="1447560" imgH="45720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433" y="4997860"/>
                        <a:ext cx="3800273" cy="120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745" y="2091447"/>
            <a:ext cx="6509639" cy="30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3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1203" y="119010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i="1" dirty="0" smtClean="0">
                <a:solidFill>
                  <a:srgbClr val="7030A0"/>
                </a:solidFill>
              </a:rPr>
              <a:t>The periodic </a:t>
            </a:r>
            <a:r>
              <a:rPr lang="en-US" altLang="zh-CN" sz="3200" b="1" i="1" dirty="0">
                <a:solidFill>
                  <a:srgbClr val="7030A0"/>
                </a:solidFill>
              </a:rPr>
              <a:t>train of pulses that have the following properties</a:t>
            </a:r>
            <a:endParaRPr lang="zh-CN" altLang="en-US" sz="3200" b="1" i="1" dirty="0">
              <a:solidFill>
                <a:srgbClr val="7030A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942" y="2770691"/>
            <a:ext cx="91317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period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2π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400" b="1" i="1" baseline="-2500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power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average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field amplitude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the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amplitude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single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width, defined as the time from the peak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zero,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τ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which shortens as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increases.</a:t>
            </a:r>
            <a:endParaRPr lang="zh-CN" alt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567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45" y="786893"/>
            <a:ext cx="8353510" cy="273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09" y="3609932"/>
            <a:ext cx="8243935" cy="28195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47406" y="6317012"/>
            <a:ext cx="5837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u="sng" dirty="0" smtClean="0">
                <a:solidFill>
                  <a:srgbClr val="C00000"/>
                </a:solidFill>
              </a:rPr>
              <a:t>Note that the Fourier transform is imaginary</a:t>
            </a:r>
            <a:endParaRPr lang="zh-CN" altLang="en-US" sz="2200" b="1" i="1" u="sng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740" y="97279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Appendix: Fourier Transform</a:t>
            </a:r>
            <a:endParaRPr lang="zh-CN" altLang="en-US" sz="32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00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1763</Words>
  <Application>Microsoft Office PowerPoint</Application>
  <PresentationFormat>宽屏</PresentationFormat>
  <Paragraphs>102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Adobe 繁黑體 Std B</vt:lpstr>
      <vt:lpstr>OptimaLTStd-Bold</vt:lpstr>
      <vt:lpstr>PalatinoLTStd-Italic</vt:lpstr>
      <vt:lpstr>PalatinoLTStd-Roman</vt:lpstr>
      <vt:lpstr>等线</vt:lpstr>
      <vt:lpstr>等线 Light</vt:lpstr>
      <vt:lpstr>Adobe Garamond Pro</vt:lpstr>
      <vt:lpstr>Arial</vt:lpstr>
      <vt:lpstr>Office 主题​​</vt:lpstr>
      <vt:lpstr>公式</vt:lpstr>
      <vt:lpstr>Theory of narrow-band mode-locking</vt:lpstr>
      <vt:lpstr>Abstract</vt:lpstr>
      <vt:lpstr>Abstract</vt:lpstr>
      <vt:lpstr>Abstract</vt:lpstr>
      <vt:lpstr>Abstract</vt:lpstr>
      <vt:lpstr>1. Mode-Locking Theory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Frequency Convolution Theorem</vt:lpstr>
      <vt:lpstr>Graphical derivation of the sampling theorem</vt:lpstr>
      <vt:lpstr>5. The Discrete Fourier Transform</vt:lpstr>
      <vt:lpstr>2. Mode-Locking Techniques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新型掺Pr氟化物及其超快特性研究 </dc:title>
  <dc:creator>dreamsummit</dc:creator>
  <cp:lastModifiedBy>dreamsummit</cp:lastModifiedBy>
  <cp:revision>494</cp:revision>
  <dcterms:created xsi:type="dcterms:W3CDTF">2016-07-18T05:03:45Z</dcterms:created>
  <dcterms:modified xsi:type="dcterms:W3CDTF">2017-02-22T03:56:53Z</dcterms:modified>
</cp:coreProperties>
</file>